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media/image18.jpg" ContentType="image/jpe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281" r:id="rId3"/>
    <p:sldId id="282" r:id="rId4"/>
    <p:sldId id="334" r:id="rId5"/>
    <p:sldId id="335" r:id="rId6"/>
    <p:sldId id="337" r:id="rId7"/>
    <p:sldId id="339" r:id="rId8"/>
    <p:sldId id="338" r:id="rId9"/>
    <p:sldId id="345" r:id="rId10"/>
    <p:sldId id="349" r:id="rId11"/>
    <p:sldId id="353" r:id="rId12"/>
    <p:sldId id="354" r:id="rId13"/>
    <p:sldId id="352" r:id="rId14"/>
    <p:sldId id="340" r:id="rId15"/>
    <p:sldId id="344" r:id="rId16"/>
    <p:sldId id="341" r:id="rId17"/>
    <p:sldId id="342" r:id="rId18"/>
    <p:sldId id="343" r:id="rId19"/>
    <p:sldId id="299" r:id="rId20"/>
    <p:sldId id="351" r:id="rId21"/>
  </p:sldIdLst>
  <p:sldSz cx="9144000" cy="6858000" type="screen4x3"/>
  <p:notesSz cx="9925050" cy="679608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A40000"/>
    <a:srgbClr val="CC0000"/>
    <a:srgbClr val="D8A3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146" autoAdjust="0"/>
  </p:normalViewPr>
  <p:slideViewPr>
    <p:cSldViewPr>
      <p:cViewPr varScale="1">
        <p:scale>
          <a:sx n="85" d="100"/>
          <a:sy n="85" d="100"/>
        </p:scale>
        <p:origin x="1541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855" cy="3413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2472" y="0"/>
            <a:ext cx="4300855" cy="3413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EF590-E458-4B8F-9588-99ED3D22B92C}" type="datetimeFigureOut">
              <a:rPr lang="it-IT" smtClean="0"/>
              <a:t>15/02/2022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505" y="3270618"/>
            <a:ext cx="7940040" cy="267595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54711"/>
            <a:ext cx="4300855" cy="3413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2472" y="6454711"/>
            <a:ext cx="4300855" cy="3413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C47F8-DDA3-45DF-924E-0DFCC8C37C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111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C47F8-DDA3-45DF-924E-0DFCC8C37CC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4379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53795"/>
            <a:ext cx="9144000" cy="62042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305555" y="1758695"/>
            <a:ext cx="2235707" cy="1008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022348" y="2307335"/>
            <a:ext cx="797051" cy="1008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221992" y="2307335"/>
            <a:ext cx="3415283" cy="10088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039867" y="2307335"/>
            <a:ext cx="1783080" cy="10088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92476" y="1862454"/>
            <a:ext cx="4559046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00AF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00AF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00AF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00AF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E427-0F85-4B73-BDD3-13F3195B854B}" type="datetimeFigureOut">
              <a:rPr lang="it-IT" smtClean="0"/>
              <a:t>15/02/2022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93C1-D344-4EBE-B3F9-9D7D2B8C1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6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971031"/>
            <a:ext cx="9144000" cy="8869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8668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8929" y="1178433"/>
            <a:ext cx="8086140" cy="720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00AF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04263" y="1382616"/>
            <a:ext cx="5659755" cy="3771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00AF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bit.ly/3gsBvKM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xcelsior.unioncamere.net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xcelsior.unioncamere.net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45000" b="75555"/>
          <a:stretch/>
        </p:blipFill>
        <p:spPr>
          <a:xfrm>
            <a:off x="5981700" y="4876800"/>
            <a:ext cx="2971800" cy="1127234"/>
          </a:xfrm>
          <a:prstGeom prst="rect">
            <a:avLst/>
          </a:prstGeom>
        </p:spPr>
      </p:pic>
      <p:pic>
        <p:nvPicPr>
          <p:cNvPr id="7" name="Immagin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812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sp>
        <p:nvSpPr>
          <p:cNvPr id="8" name="object 2"/>
          <p:cNvSpPr txBox="1"/>
          <p:nvPr/>
        </p:nvSpPr>
        <p:spPr>
          <a:xfrm>
            <a:off x="1219200" y="2209800"/>
            <a:ext cx="6248400" cy="22185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lang="it-IT" sz="2800" b="1" spc="-195" dirty="0" smtClean="0">
                <a:solidFill>
                  <a:srgbClr val="00B050"/>
                </a:solidFill>
                <a:latin typeface="Trebuchet MS"/>
                <a:cs typeface="Trebuchet MS"/>
              </a:rPr>
              <a:t>Orientamento</a:t>
            </a:r>
          </a:p>
          <a:p>
            <a:pPr marL="1905" algn="ctr">
              <a:lnSpc>
                <a:spcPct val="100000"/>
              </a:lnSpc>
              <a:spcBef>
                <a:spcPts val="100"/>
              </a:spcBef>
            </a:pPr>
            <a:endParaRPr lang="it-IT" sz="2800" b="1" spc="-195" dirty="0" smtClean="0">
              <a:solidFill>
                <a:schemeClr val="tx2"/>
              </a:solidFill>
              <a:latin typeface="Trebuchet MS"/>
              <a:cs typeface="Trebuchet MS"/>
            </a:endParaRPr>
          </a:p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lang="it-IT" sz="2800" b="1" spc="-195" dirty="0">
                <a:solidFill>
                  <a:schemeClr val="tx2"/>
                </a:solidFill>
                <a:latin typeface="Trebuchet MS"/>
                <a:cs typeface="Trebuchet MS"/>
              </a:rPr>
              <a:t>Indirizzo Costruzioni, Ambiente e Territorio</a:t>
            </a:r>
          </a:p>
          <a:p>
            <a:pPr marL="1905" algn="ctr">
              <a:lnSpc>
                <a:spcPct val="100000"/>
              </a:lnSpc>
              <a:spcBef>
                <a:spcPts val="100"/>
              </a:spcBef>
            </a:pPr>
            <a:endParaRPr lang="it-IT" sz="2800" b="1" spc="-195" dirty="0" smtClean="0">
              <a:solidFill>
                <a:schemeClr val="tx2"/>
              </a:solidFill>
              <a:latin typeface="Trebuchet MS"/>
              <a:cs typeface="Trebuchet MS"/>
            </a:endParaRPr>
          </a:p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lang="it-IT" sz="2800" b="1" spc="-195" dirty="0" smtClean="0">
                <a:solidFill>
                  <a:srgbClr val="00B050"/>
                </a:solidFill>
                <a:latin typeface="Trebuchet MS"/>
                <a:cs typeface="Trebuchet MS"/>
              </a:rPr>
              <a:t>Competenze green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724400"/>
            <a:ext cx="1158766" cy="115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6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2667000" y="838200"/>
            <a:ext cx="3715631" cy="990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Geometra dell’edilizia sostenibile</a:t>
            </a:r>
          </a:p>
        </p:txBody>
      </p:sp>
      <p:sp>
        <p:nvSpPr>
          <p:cNvPr id="3" name="Rettangolo 2"/>
          <p:cNvSpPr/>
          <p:nvPr/>
        </p:nvSpPr>
        <p:spPr>
          <a:xfrm>
            <a:off x="457200" y="1981200"/>
            <a:ext cx="84582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00B050"/>
                </a:solidFill>
                <a:latin typeface="Roboto"/>
              </a:rPr>
              <a:t>Il geometra dell’edilizia sostenibile è la figura professionale che si occupa della progettazione e della direzione di lavori in ambito edile secondo criteri ecologici e in un’ottica di sostenibilità dei processi</a:t>
            </a:r>
            <a:r>
              <a:rPr lang="it-IT" sz="1400" b="1" dirty="0" smtClean="0">
                <a:solidFill>
                  <a:srgbClr val="00B050"/>
                </a:solidFill>
                <a:latin typeface="Roboto"/>
              </a:rPr>
              <a:t>.</a:t>
            </a:r>
          </a:p>
          <a:p>
            <a:pPr algn="just"/>
            <a:endParaRPr lang="it-IT" sz="1400" dirty="0">
              <a:solidFill>
                <a:srgbClr val="212529"/>
              </a:solidFill>
              <a:latin typeface="Roboto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b="1" dirty="0"/>
              <a:t>Progetta costruzioni secondo principi eco-sostenibili</a:t>
            </a:r>
            <a:r>
              <a:rPr lang="it-IT" sz="1400" dirty="0"/>
              <a:t>: considerando l’impatto ambientale, tenendo conto del loro intero ciclo di vita, considerando la possibilità di dismissione futura o cambi di destinazione d’uso, al fine di ridurre rifiuti derivanti dall’eventuale demolizione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b="1" dirty="0"/>
              <a:t>Effettua valutazioni tecniche sulla fattibilità di progetti di edificazione o ristrutturazione e sul loro impatto ambientale</a:t>
            </a:r>
            <a:r>
              <a:rPr lang="it-IT" sz="1400" dirty="0"/>
              <a:t>, individuando le tecnologie più innovative ed efficaci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/>
              <a:t>Interviene nella progettazione, realizzazione e conservazione di opere civili </a:t>
            </a:r>
            <a:endParaRPr lang="it-IT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b="1" dirty="0" smtClean="0"/>
              <a:t>Partecipa </a:t>
            </a:r>
            <a:r>
              <a:rPr lang="it-IT" sz="1400" b="1" dirty="0"/>
              <a:t>alla progettazione e all’esecuzione di infrastrutture quali strade, impianti, opere di salvaguardia e difesa ambientale o di bonifica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/>
              <a:t>Individua le </a:t>
            </a:r>
            <a:r>
              <a:rPr lang="it-IT" sz="1400" b="1" dirty="0"/>
              <a:t>scelte metodologiche e contestuali più adatte alla gestione energicamente sostenibile </a:t>
            </a:r>
            <a:r>
              <a:rPr lang="it-IT" sz="1400" dirty="0"/>
              <a:t>dei progetti edilizi, improntate a criteri di efficienza energetica e realizza un protocollo tecnico operativo per una </a:t>
            </a:r>
            <a:r>
              <a:rPr lang="it-IT" sz="1400" b="1" dirty="0"/>
              <a:t>corretta valutazione igienico-sanitaria </a:t>
            </a:r>
            <a:r>
              <a:rPr lang="it-IT" sz="1400" dirty="0"/>
              <a:t>degli stessi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b="1" dirty="0"/>
              <a:t>Predispone controlli su progettazione e costruzione degli edifici e sull’inquinamento </a:t>
            </a:r>
            <a:r>
              <a:rPr lang="it-IT" sz="1400" dirty="0"/>
              <a:t>rilevato negli ambienti realizzati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/>
              <a:t>Definisce le linee guida del piano finanziario dell’opera da realizzare, tenendo conto di </a:t>
            </a:r>
            <a:r>
              <a:rPr lang="it-IT" sz="1400" b="1" dirty="0"/>
              <a:t>vincoli e opportunità per un basso impatto ambientale</a:t>
            </a:r>
          </a:p>
        </p:txBody>
      </p:sp>
    </p:spTree>
    <p:extLst>
      <p:ext uri="{BB962C8B-B14F-4D97-AF65-F5344CB8AC3E}">
        <p14:creationId xmlns:p14="http://schemas.microsoft.com/office/powerpoint/2010/main" val="41929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1066800" y="1066800"/>
            <a:ext cx="3715631" cy="990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Esperto di </a:t>
            </a:r>
            <a:r>
              <a:rPr lang="it-IT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bio</a:t>
            </a:r>
            <a:r>
              <a:rPr lang="it-IT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edilizia</a:t>
            </a:r>
            <a:endParaRPr lang="it-IT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43314" y="2438400"/>
            <a:ext cx="8763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L'esperto di </a:t>
            </a:r>
            <a:r>
              <a:rPr lang="it-IT" sz="1400" dirty="0" err="1"/>
              <a:t>bio</a:t>
            </a:r>
            <a:r>
              <a:rPr lang="it-IT" sz="1400" dirty="0"/>
              <a:t>-edilizia progetta, </a:t>
            </a:r>
            <a:r>
              <a:rPr lang="it-IT" sz="1400" b="1" dirty="0"/>
              <a:t>realizza e arreda edifici pensati e costruiti con metodi che rispettino l'ambiente</a:t>
            </a:r>
            <a:r>
              <a:rPr lang="it-IT" sz="1400" dirty="0"/>
              <a:t>, la salute fisica e il benessere psicologico degli abitanti. In particolare, si occupa di realizzare progetti edilizi e/o di arredamento che tengono conto di diversi fattori:</a:t>
            </a:r>
          </a:p>
          <a:p>
            <a:r>
              <a:rPr lang="it-IT" sz="1400" dirty="0"/>
              <a:t>- l'analisi del terreno per la prevenzione di perturbazioni geologiche;</a:t>
            </a:r>
          </a:p>
          <a:p>
            <a:r>
              <a:rPr lang="it-IT" sz="1400" dirty="0"/>
              <a:t>- la verifica della innocuità dei materiali utilizzati;</a:t>
            </a:r>
          </a:p>
          <a:p>
            <a:r>
              <a:rPr lang="it-IT" sz="1400" dirty="0"/>
              <a:t>- il controllo delle perturbazioni elettromagnetiche;</a:t>
            </a:r>
          </a:p>
          <a:p>
            <a:r>
              <a:rPr lang="it-IT" sz="1400" dirty="0"/>
              <a:t>- la depurazione e il riutilizzo delle acque piovane;</a:t>
            </a:r>
          </a:p>
          <a:p>
            <a:r>
              <a:rPr lang="it-IT" sz="1400" dirty="0"/>
              <a:t>- il riciclaggio dei rifiuti;</a:t>
            </a:r>
          </a:p>
          <a:p>
            <a:r>
              <a:rPr lang="it-IT" sz="1400" dirty="0"/>
              <a:t>- il risparmio di energia e l'utilizzo di energie rinnovabili (energia eolica, solare, idrica, o derivante dalla combustione di materiale organico)</a:t>
            </a:r>
          </a:p>
          <a:p>
            <a:r>
              <a:rPr lang="it-IT" sz="1400" dirty="0"/>
              <a:t>- la distribuzione dei locali, della luce e dei colori, l'uso del verde e dell'acqua nei giardini, anche in funzione dei bisogni psicologici degli utilizzatori.</a:t>
            </a:r>
          </a:p>
          <a:p>
            <a:r>
              <a:rPr lang="it-IT" sz="1400" dirty="0"/>
              <a:t>L'esperto di </a:t>
            </a:r>
            <a:r>
              <a:rPr lang="it-IT" sz="1400" dirty="0" err="1"/>
              <a:t>bio</a:t>
            </a:r>
            <a:r>
              <a:rPr lang="it-IT" sz="1400" dirty="0"/>
              <a:t>-edilizia si rapporta con il cliente e, in fase di realizzazione, con chi esegue i lavori: artigiani e imprese specializzate (muratori, idraulici, falegnami, elettricisti, pittori </a:t>
            </a:r>
            <a:r>
              <a:rPr lang="it-IT" sz="1400" dirty="0" err="1"/>
              <a:t>ecc</a:t>
            </a:r>
            <a:r>
              <a:rPr lang="it-IT" sz="1400" dirty="0"/>
              <a:t>). Per opere di grandi dimensioni e complessità si relaziona con ingegneri, geologi, geometri.</a:t>
            </a:r>
          </a:p>
          <a:p>
            <a:r>
              <a:rPr lang="it-IT" sz="1400" dirty="0"/>
              <a:t>Per le pratiche di tipo amministrativo deve rapportarsi con enti pubblici, come il Catasto e il Comune.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219200"/>
            <a:ext cx="181428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6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 rotWithShape="1">
          <a:blip r:embed="rId2"/>
          <a:srcRect l="46612" t="15859" r="17380" b="32982"/>
          <a:stretch/>
        </p:blipFill>
        <p:spPr bwMode="auto">
          <a:xfrm>
            <a:off x="304800" y="2133600"/>
            <a:ext cx="4301807" cy="36823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005330"/>
            <a:ext cx="3611065" cy="394208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968198" y="955390"/>
            <a:ext cx="3334631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</a:rPr>
              <a:t>Oltre il geometra di cantiere….</a:t>
            </a:r>
            <a:endParaRPr lang="it-IT" sz="5400" b="1" cap="none" spc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7" name="Esplosione 1 6"/>
          <p:cNvSpPr/>
          <p:nvPr/>
        </p:nvSpPr>
        <p:spPr>
          <a:xfrm>
            <a:off x="7315199" y="1878720"/>
            <a:ext cx="1325065" cy="114750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Bonus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8" name="Esplosione 1 7"/>
          <p:cNvSpPr/>
          <p:nvPr/>
        </p:nvSpPr>
        <p:spPr>
          <a:xfrm>
            <a:off x="2903513" y="2286000"/>
            <a:ext cx="1516087" cy="114750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Energie rinnovabili</a:t>
            </a:r>
            <a:endParaRPr lang="it-IT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494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28600" y="1752600"/>
            <a:ext cx="8458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solidFill>
                  <a:srgbClr val="212529"/>
                </a:solidFill>
              </a:rPr>
              <a:t>In un interessante articolo pubblicato in una “rivista online per manager” l’autore ha provato a declinare il complesso e multi-sfaccettato rapporto tra green e digitale, sottolineando che:</a:t>
            </a:r>
          </a:p>
          <a:p>
            <a:pPr algn="just"/>
            <a:endParaRPr lang="it-IT" sz="1600" dirty="0">
              <a:solidFill>
                <a:srgbClr val="212529"/>
              </a:solidFill>
            </a:endParaRPr>
          </a:p>
          <a:p>
            <a:pPr algn="just"/>
            <a:r>
              <a:rPr lang="it-IT" sz="1600" dirty="0">
                <a:solidFill>
                  <a:srgbClr val="212529"/>
                </a:solidFill>
              </a:rPr>
              <a:t>“declinare gli impatti della trasformazione digitale sulla sostenibilità vuol dire quindi ragionare su due dimensioni: da una parte quella della tecnologia sostenibile, dall’altra quella della sostenibilità digitale. Nel primo caso, il più semplice e quello più spesso preso in considerazione, ci si riferisce al fatto che </a:t>
            </a:r>
            <a:r>
              <a:rPr lang="it-IT" sz="1600" dirty="0">
                <a:solidFill>
                  <a:srgbClr val="00B050"/>
                </a:solidFill>
              </a:rPr>
              <a:t>le tecnologie digitali debbano essere sostenibili</a:t>
            </a:r>
            <a:r>
              <a:rPr lang="it-IT" sz="1600" dirty="0">
                <a:solidFill>
                  <a:srgbClr val="212529"/>
                </a:solidFill>
              </a:rPr>
              <a:t>, </a:t>
            </a:r>
            <a:r>
              <a:rPr lang="it-IT" sz="1600" dirty="0">
                <a:solidFill>
                  <a:srgbClr val="00B050"/>
                </a:solidFill>
              </a:rPr>
              <a:t>ossia non produrre per prime danni all’ambiente</a:t>
            </a:r>
            <a:r>
              <a:rPr lang="it-IT" sz="1600" dirty="0">
                <a:solidFill>
                  <a:srgbClr val="212529"/>
                </a:solidFill>
              </a:rPr>
              <a:t> (è il caso, ad esempio, dei </a:t>
            </a:r>
            <a:r>
              <a:rPr lang="it-IT" sz="1600" b="1" dirty="0">
                <a:solidFill>
                  <a:srgbClr val="212529"/>
                </a:solidFill>
              </a:rPr>
              <a:t>green data center per il </a:t>
            </a:r>
            <a:r>
              <a:rPr lang="it-IT" sz="1600" b="1" dirty="0" err="1">
                <a:solidFill>
                  <a:srgbClr val="212529"/>
                </a:solidFill>
              </a:rPr>
              <a:t>cloud</a:t>
            </a:r>
            <a:r>
              <a:rPr lang="it-IT" sz="1600" b="1" dirty="0">
                <a:solidFill>
                  <a:srgbClr val="212529"/>
                </a:solidFill>
              </a:rPr>
              <a:t> </a:t>
            </a:r>
            <a:r>
              <a:rPr lang="it-IT" sz="1600" b="1" dirty="0" err="1">
                <a:solidFill>
                  <a:srgbClr val="212529"/>
                </a:solidFill>
              </a:rPr>
              <a:t>computing</a:t>
            </a:r>
            <a:r>
              <a:rPr lang="it-IT" sz="1600" dirty="0">
                <a:solidFill>
                  <a:srgbClr val="212529"/>
                </a:solidFill>
              </a:rPr>
              <a:t>, che hanno un impatto zero in termini di emissioni di Co2</a:t>
            </a:r>
            <a:r>
              <a:rPr lang="it-IT" sz="1600" dirty="0" smtClean="0">
                <a:solidFill>
                  <a:srgbClr val="212529"/>
                </a:solidFill>
              </a:rPr>
              <a:t>).</a:t>
            </a:r>
          </a:p>
          <a:p>
            <a:pPr algn="just"/>
            <a:r>
              <a:rPr lang="it-IT" sz="1600" dirty="0"/>
              <a:t>Ma la relazione tra sostenibilità e digitale non si esaurisce certo con questa dimensione.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dirty="0"/>
              <a:t>È il secondo elemento, infatti, quello di maggiore interesse e potenzialità: </a:t>
            </a:r>
            <a:r>
              <a:rPr lang="it-IT" sz="1600" b="1" dirty="0"/>
              <a:t>sostenibilità digitale vuol dire infatti comprendere da una parte come le tecnologie possano diventare strumenti di sostenibilità</a:t>
            </a:r>
            <a:r>
              <a:rPr lang="it-IT" sz="1600" dirty="0"/>
              <a:t>, dall’altra come esse stesse ridefiniscano dinamicamente scenari, modelli e contesti economici, ambientali e sociali. In altri termini, il digitale non è soltanto strumento di sostenibilità. Ma interagisce con ambiente, economia e </a:t>
            </a:r>
            <a:r>
              <a:rPr lang="it-IT" sz="1600" dirty="0" smtClean="0"/>
              <a:t>società.</a:t>
            </a:r>
            <a:endParaRPr lang="it-IT" sz="1600" dirty="0"/>
          </a:p>
        </p:txBody>
      </p:sp>
      <p:sp>
        <p:nvSpPr>
          <p:cNvPr id="2" name="Rettangolo 1"/>
          <p:cNvSpPr/>
          <p:nvPr/>
        </p:nvSpPr>
        <p:spPr>
          <a:xfrm>
            <a:off x="1828800" y="1066800"/>
            <a:ext cx="5613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rgbClr val="00B050"/>
                </a:solidFill>
                <a:latin typeface="Arial Black" panose="020B0A04020102020204" pitchFamily="34" charset="0"/>
              </a:rPr>
              <a:t>Green &amp; digitale: quali rapporti?</a:t>
            </a:r>
          </a:p>
        </p:txBody>
      </p:sp>
    </p:spTree>
    <p:extLst>
      <p:ext uri="{BB962C8B-B14F-4D97-AF65-F5344CB8AC3E}">
        <p14:creationId xmlns:p14="http://schemas.microsoft.com/office/powerpoint/2010/main" val="337762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2819400" y="838200"/>
            <a:ext cx="3563231" cy="990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</a:rPr>
              <a:t>Competenze green</a:t>
            </a:r>
            <a:endParaRPr lang="it-IT" sz="5400" b="1" cap="none" spc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657600" y="2955398"/>
            <a:ext cx="4829616" cy="275960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cambiamento che sta investendo il mercato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lavoro non riguarda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solo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creazione o attivazione di nuovi Green Jobs, ma anche la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richiesta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nuove abilità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interessano tutte le figure professionali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alle quali viene chiesto un ampliamento delle competenze, modificando le abitudini, le routine di lavoro ma anche i comportamenti individuali in seno agli stessi processi produttivi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154099"/>
            <a:ext cx="2913092" cy="23622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514600" y="20151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 smtClean="0">
                <a:solidFill>
                  <a:srgbClr val="00B050"/>
                </a:solidFill>
              </a:rPr>
              <a:t>Attitudine </a:t>
            </a:r>
            <a:r>
              <a:rPr lang="it-IT" b="1" dirty="0">
                <a:solidFill>
                  <a:srgbClr val="00B050"/>
                </a:solidFill>
              </a:rPr>
              <a:t>al risparmio energetico e sensibilità alla riduzione dell’impatto ambientale </a:t>
            </a:r>
          </a:p>
        </p:txBody>
      </p:sp>
    </p:spTree>
    <p:extLst>
      <p:ext uri="{BB962C8B-B14F-4D97-AF65-F5344CB8AC3E}">
        <p14:creationId xmlns:p14="http://schemas.microsoft.com/office/powerpoint/2010/main" val="426015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3048000" y="914400"/>
            <a:ext cx="3258431" cy="762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000" b="1" cap="none" spc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</a:rPr>
              <a:t>Competenze green</a:t>
            </a:r>
            <a:endParaRPr lang="it-IT" sz="4000" b="1" cap="none" spc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6200" y="3124200"/>
            <a:ext cx="2604006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Competenze green richieste per livello di istruzione nel 2020</a:t>
            </a:r>
          </a:p>
          <a:p>
            <a:pPr algn="ctr"/>
            <a:r>
              <a:rPr lang="it-IT" dirty="0" smtClean="0"/>
              <a:t>(% sul totale entrate)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t="7273"/>
          <a:stretch/>
        </p:blipFill>
        <p:spPr>
          <a:xfrm>
            <a:off x="2819400" y="2133600"/>
            <a:ext cx="5943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4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304800" y="1143000"/>
            <a:ext cx="3563231" cy="990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</a:rPr>
              <a:t>Competenze green</a:t>
            </a:r>
            <a:endParaRPr lang="it-IT" sz="5400" b="1" cap="none" spc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t="6452"/>
          <a:stretch/>
        </p:blipFill>
        <p:spPr>
          <a:xfrm>
            <a:off x="4087666" y="1371600"/>
            <a:ext cx="5047369" cy="46482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52400" y="2971800"/>
            <a:ext cx="3868031" cy="175432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Principali figure professionali *</a:t>
            </a:r>
          </a:p>
          <a:p>
            <a:pPr algn="ctr"/>
            <a:r>
              <a:rPr lang="it-IT" dirty="0" smtClean="0"/>
              <a:t>per grande gruppo</a:t>
            </a:r>
            <a:r>
              <a:rPr lang="it-IT" dirty="0"/>
              <a:t> </a:t>
            </a:r>
            <a:r>
              <a:rPr lang="it-IT" dirty="0" smtClean="0"/>
              <a:t>e per quota </a:t>
            </a:r>
            <a:r>
              <a:rPr lang="it-IT" b="1" dirty="0" smtClean="0"/>
              <a:t>% di richiesta dell’attitudine al risparmio energetico e sensibilità alla riduzione dell’impatto ambientale con grado elevato di importanza </a:t>
            </a:r>
            <a:r>
              <a:rPr lang="it-IT" dirty="0" smtClean="0"/>
              <a:t>nel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24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3048000" y="914400"/>
            <a:ext cx="3258431" cy="762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000" b="1" cap="none" spc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</a:rPr>
              <a:t>Competenze green</a:t>
            </a:r>
            <a:endParaRPr lang="it-IT" sz="4000" b="1" cap="none" spc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t="9152"/>
          <a:stretch/>
        </p:blipFill>
        <p:spPr>
          <a:xfrm>
            <a:off x="0" y="1752600"/>
            <a:ext cx="5867400" cy="42672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791200" y="2816601"/>
            <a:ext cx="3258431" cy="230832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Le </a:t>
            </a:r>
            <a:r>
              <a:rPr lang="it-IT" b="1" dirty="0" smtClean="0"/>
              <a:t>prime 10 professioni </a:t>
            </a:r>
            <a:r>
              <a:rPr lang="it-IT" dirty="0" smtClean="0"/>
              <a:t>per quota % di attitudine al risparmio energetico e sensibilità alla riduzione dell’impatto ambientale richiesta con grado elevato di importanza nel 2020</a:t>
            </a:r>
          </a:p>
          <a:p>
            <a:pPr algn="ctr"/>
            <a:r>
              <a:rPr lang="it-IT" dirty="0" smtClean="0"/>
              <a:t>(% sul totale delle entrate della figura)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399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3048000" y="914400"/>
            <a:ext cx="3258431" cy="762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000" b="1" cap="none" spc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</a:rPr>
              <a:t>Competenze green</a:t>
            </a:r>
            <a:endParaRPr lang="it-IT" sz="4000" b="1" cap="none" spc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6200" y="2209800"/>
            <a:ext cx="3258431" cy="313932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Le 10 professioni di più difficile reperimento </a:t>
            </a:r>
            <a:r>
              <a:rPr lang="it-IT" dirty="0" smtClean="0"/>
              <a:t>quando l’attitudine al risparmio energetico e la sensibilità alla riduzione dell’impatto ambientale sono maggiormente richieste con grado elevato di importanza nel 2020</a:t>
            </a:r>
          </a:p>
          <a:p>
            <a:pPr algn="ctr"/>
            <a:r>
              <a:rPr lang="it-IT" dirty="0" smtClean="0"/>
              <a:t>(% sul totale delle entrate per cui è richiesto elevato grado di importanza)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t="13928"/>
          <a:stretch/>
        </p:blipFill>
        <p:spPr>
          <a:xfrm>
            <a:off x="3334631" y="1828800"/>
            <a:ext cx="5656969" cy="422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/>
          <p:cNvSpPr txBox="1"/>
          <p:nvPr/>
        </p:nvSpPr>
        <p:spPr>
          <a:xfrm>
            <a:off x="5081586" y="3295644"/>
            <a:ext cx="3202495" cy="948978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lang="it-IT" sz="2000" b="1" spc="-195" dirty="0" smtClean="0">
                <a:solidFill>
                  <a:schemeClr val="tx2"/>
                </a:solidFill>
                <a:latin typeface="Trebuchet MS"/>
                <a:cs typeface="Trebuchet MS"/>
              </a:rPr>
              <a:t>Domanda 2020 </a:t>
            </a:r>
          </a:p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lang="it-IT" sz="2000" b="1" spc="-195" dirty="0" smtClean="0">
                <a:solidFill>
                  <a:schemeClr val="tx2"/>
                </a:solidFill>
                <a:latin typeface="Trebuchet MS"/>
                <a:cs typeface="Trebuchet MS"/>
              </a:rPr>
              <a:t>di </a:t>
            </a:r>
            <a:r>
              <a:rPr lang="it-IT" sz="2000" b="1" spc="-195" dirty="0" smtClean="0">
                <a:solidFill>
                  <a:srgbClr val="00B050"/>
                </a:solidFill>
                <a:latin typeface="Trebuchet MS"/>
                <a:cs typeface="Trebuchet MS"/>
              </a:rPr>
              <a:t>green </a:t>
            </a:r>
            <a:r>
              <a:rPr lang="it-IT" sz="2000" b="1" spc="-195" dirty="0" err="1" smtClean="0">
                <a:solidFill>
                  <a:srgbClr val="00B050"/>
                </a:solidFill>
                <a:latin typeface="Trebuchet MS"/>
                <a:cs typeface="Trebuchet MS"/>
              </a:rPr>
              <a:t>jobs</a:t>
            </a:r>
            <a:r>
              <a:rPr lang="it-IT" sz="2000" b="1" spc="-195" dirty="0" smtClean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lang="it-IT" sz="2000" b="1" spc="-195" dirty="0" smtClean="0">
                <a:solidFill>
                  <a:schemeClr val="tx2"/>
                </a:solidFill>
                <a:latin typeface="Trebuchet MS"/>
                <a:cs typeface="Trebuchet MS"/>
              </a:rPr>
              <a:t>e </a:t>
            </a:r>
            <a:r>
              <a:rPr lang="it-IT" sz="2000" b="1" spc="-195" dirty="0" smtClean="0">
                <a:solidFill>
                  <a:srgbClr val="00B050"/>
                </a:solidFill>
                <a:latin typeface="Trebuchet MS"/>
                <a:cs typeface="Trebuchet MS"/>
              </a:rPr>
              <a:t>competenze green </a:t>
            </a:r>
            <a:r>
              <a:rPr lang="it-IT" sz="2000" b="1" spc="-195" dirty="0" smtClean="0">
                <a:solidFill>
                  <a:schemeClr val="tx2"/>
                </a:solidFill>
                <a:latin typeface="Trebuchet MS"/>
                <a:cs typeface="Trebuchet MS"/>
              </a:rPr>
              <a:t>nelle imprese</a:t>
            </a:r>
          </a:p>
        </p:txBody>
      </p:sp>
      <p:pic>
        <p:nvPicPr>
          <p:cNvPr id="2" name="Immagin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693" y="2600979"/>
            <a:ext cx="2084167" cy="29393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CasellaDiTesto 3"/>
          <p:cNvSpPr txBox="1"/>
          <p:nvPr/>
        </p:nvSpPr>
        <p:spPr>
          <a:xfrm>
            <a:off x="5466450" y="5161818"/>
            <a:ext cx="2817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hlinkClick r:id="rId2"/>
              </a:rPr>
              <a:t>Link</a:t>
            </a:r>
            <a:r>
              <a:rPr lang="it-IT" b="1" dirty="0" smtClean="0"/>
              <a:t> </a:t>
            </a:r>
            <a:r>
              <a:rPr lang="it-IT" u="sng" dirty="0">
                <a:hlinkClick r:id="rId2"/>
              </a:rPr>
              <a:t>https://bit.ly/3gsBvKM</a:t>
            </a:r>
            <a:r>
              <a:rPr lang="it-IT" b="1" dirty="0" smtClean="0"/>
              <a:t> </a:t>
            </a:r>
            <a:endParaRPr lang="it-IT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242" y="970686"/>
            <a:ext cx="5578757" cy="1407762"/>
          </a:xfrm>
          <a:prstGeom prst="rect">
            <a:avLst/>
          </a:prstGeom>
        </p:spPr>
      </p:pic>
      <p:sp>
        <p:nvSpPr>
          <p:cNvPr id="7" name="Ovale 6"/>
          <p:cNvSpPr/>
          <p:nvPr/>
        </p:nvSpPr>
        <p:spPr>
          <a:xfrm>
            <a:off x="4038601" y="1888718"/>
            <a:ext cx="554764" cy="39728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/>
          <p:cNvCxnSpPr/>
          <p:nvPr/>
        </p:nvCxnSpPr>
        <p:spPr>
          <a:xfrm flipH="1">
            <a:off x="3352800" y="2285999"/>
            <a:ext cx="963184" cy="1389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>
            <a:stCxn id="4" idx="1"/>
          </p:cNvCxnSpPr>
          <p:nvPr/>
        </p:nvCxnSpPr>
        <p:spPr>
          <a:xfrm flipH="1" flipV="1">
            <a:off x="3457126" y="4702052"/>
            <a:ext cx="2009324" cy="644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3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2810" y="4366180"/>
            <a:ext cx="6858000" cy="1107996"/>
          </a:xfrm>
        </p:spPr>
        <p:txBody>
          <a:bodyPr/>
          <a:lstStyle/>
          <a:p>
            <a:r>
              <a:rPr lang="it-IT" sz="1800" dirty="0">
                <a:solidFill>
                  <a:schemeClr val="tx2"/>
                </a:solidFill>
              </a:rPr>
              <a:t>A vent’anni dalla </a:t>
            </a:r>
            <a:r>
              <a:rPr lang="it-IT" sz="1800" dirty="0" smtClean="0">
                <a:solidFill>
                  <a:schemeClr val="tx2"/>
                </a:solidFill>
              </a:rPr>
              <a:t>nascita </a:t>
            </a:r>
            <a:r>
              <a:rPr lang="it-IT" sz="1800" dirty="0">
                <a:solidFill>
                  <a:schemeClr val="tx2"/>
                </a:solidFill>
              </a:rPr>
              <a:t>il Sistema informativo Excelsior si conferma una delle fonti più utilizzate per</a:t>
            </a:r>
          </a:p>
          <a:p>
            <a:r>
              <a:rPr lang="it-IT" sz="1800" dirty="0">
                <a:solidFill>
                  <a:schemeClr val="tx2"/>
                </a:solidFill>
              </a:rPr>
              <a:t>seguire le dinamiche quali-quantitative della domanda di lavoro. </a:t>
            </a:r>
          </a:p>
        </p:txBody>
      </p:sp>
      <p:sp>
        <p:nvSpPr>
          <p:cNvPr id="6" name="Rettangolo 5"/>
          <p:cNvSpPr/>
          <p:nvPr/>
        </p:nvSpPr>
        <p:spPr>
          <a:xfrm>
            <a:off x="452710" y="3245344"/>
            <a:ext cx="8458200" cy="1186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b="1" i="1" dirty="0">
                <a:solidFill>
                  <a:srgbClr val="C0000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Excelsior </a:t>
            </a:r>
            <a:r>
              <a:rPr lang="it-IT" dirty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è </a:t>
            </a:r>
            <a:r>
              <a:rPr lang="it-IT" dirty="0" smtClean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un’indagine </a:t>
            </a:r>
            <a:r>
              <a:rPr lang="it-IT" dirty="0">
                <a:latin typeface="Calibri" panose="020F0502020204030204" pitchFamily="34" charset="0"/>
              </a:rPr>
              <a:t>realizzata da </a:t>
            </a: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</a:rPr>
              <a:t>Unioncamere e </a:t>
            </a: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ANPAL </a:t>
            </a:r>
            <a:r>
              <a:rPr lang="it-IT" dirty="0" smtClean="0">
                <a:latin typeface="Calibri" panose="020F0502020204030204" pitchFamily="34" charset="0"/>
              </a:rPr>
              <a:t>a cui collaborano anche le singole Camere di Commercio.</a:t>
            </a:r>
          </a:p>
          <a:p>
            <a:pPr lvl="0"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dirty="0" smtClean="0">
                <a:solidFill>
                  <a:srgbClr val="808080">
                    <a:lumMod val="25000"/>
                  </a:srgbClr>
                </a:solidFill>
                <a:latin typeface="Calibri" panose="020F0502020204030204" pitchFamily="34" charset="0"/>
              </a:rPr>
              <a:t>Fornisce informazioni sulle </a:t>
            </a:r>
            <a:r>
              <a:rPr lang="it-IT" b="1" dirty="0">
                <a:solidFill>
                  <a:srgbClr val="808080">
                    <a:lumMod val="25000"/>
                  </a:srgbClr>
                </a:solidFill>
                <a:latin typeface="Calibri" panose="020F0502020204030204" pitchFamily="34" charset="0"/>
              </a:rPr>
              <a:t>previsioni di assunzione </a:t>
            </a:r>
            <a:r>
              <a:rPr lang="it-IT" dirty="0">
                <a:solidFill>
                  <a:srgbClr val="808080">
                    <a:lumMod val="25000"/>
                  </a:srgbClr>
                </a:solidFill>
                <a:latin typeface="Calibri" panose="020F0502020204030204" pitchFamily="34" charset="0"/>
              </a:rPr>
              <a:t>e </a:t>
            </a:r>
            <a:r>
              <a:rPr lang="it-IT" b="1" dirty="0">
                <a:solidFill>
                  <a:srgbClr val="808080">
                    <a:lumMod val="25000"/>
                  </a:srgbClr>
                </a:solidFill>
                <a:latin typeface="Calibri" panose="020F0502020204030204" pitchFamily="34" charset="0"/>
              </a:rPr>
              <a:t>analizza i fabbisogni formativi e professionali </a:t>
            </a:r>
            <a:r>
              <a:rPr lang="it-IT" dirty="0">
                <a:solidFill>
                  <a:srgbClr val="808080">
                    <a:lumMod val="25000"/>
                  </a:srgbClr>
                </a:solidFill>
                <a:latin typeface="Calibri" panose="020F0502020204030204" pitchFamily="34" charset="0"/>
              </a:rPr>
              <a:t>delle </a:t>
            </a:r>
            <a:r>
              <a:rPr lang="it-IT" b="1" dirty="0">
                <a:latin typeface="Calibri" panose="020F0502020204030204" pitchFamily="34" charset="0"/>
              </a:rPr>
              <a:t>imprese </a:t>
            </a:r>
            <a:r>
              <a:rPr lang="it-IT" b="1" dirty="0" smtClean="0">
                <a:latin typeface="Calibri" panose="020F0502020204030204" pitchFamily="34" charset="0"/>
              </a:rPr>
              <a:t>dell’industria </a:t>
            </a:r>
            <a:r>
              <a:rPr lang="it-IT" b="1" dirty="0">
                <a:latin typeface="Calibri" panose="020F0502020204030204" pitchFamily="34" charset="0"/>
              </a:rPr>
              <a:t>e dei servizi </a:t>
            </a:r>
            <a:r>
              <a:rPr lang="it-IT" dirty="0">
                <a:latin typeface="Calibri" panose="020F0502020204030204" pitchFamily="34" charset="0"/>
              </a:rPr>
              <a:t>con dipendenti.</a:t>
            </a:r>
            <a:endParaRPr lang="it-IT" b="1" dirty="0">
              <a:solidFill>
                <a:srgbClr val="808080">
                  <a:lumMod val="25000"/>
                </a:srgbClr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862" y="1719404"/>
            <a:ext cx="2848051" cy="1342284"/>
          </a:xfrm>
          <a:prstGeom prst="rect">
            <a:avLst/>
          </a:prstGeom>
        </p:spPr>
      </p:pic>
      <p:pic>
        <p:nvPicPr>
          <p:cNvPr id="9" name="Picture 2" descr="C:\Users\casagrande\Desktop\ue-fse-investiamo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17" y="1112244"/>
            <a:ext cx="1529579" cy="36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124339"/>
            <a:ext cx="920576" cy="37798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9776" y="1099896"/>
            <a:ext cx="1005927" cy="377985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2438400" y="5468962"/>
            <a:ext cx="4681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hlinkClick r:id="rId6"/>
              </a:rPr>
              <a:t>https://excelsior.unioncamere.net</a:t>
            </a:r>
            <a:r>
              <a:rPr lang="it-IT" sz="2400" b="1" dirty="0" smtClean="0">
                <a:hlinkClick r:id="rId6"/>
              </a:rPr>
              <a:t>/</a:t>
            </a:r>
            <a:endParaRPr lang="it-IT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81085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2810" y="4805174"/>
            <a:ext cx="6858000" cy="553998"/>
          </a:xfrm>
        </p:spPr>
        <p:txBody>
          <a:bodyPr/>
          <a:lstStyle/>
          <a:p>
            <a:r>
              <a:rPr lang="it-IT" sz="1800" dirty="0" smtClean="0">
                <a:solidFill>
                  <a:schemeClr val="tx2"/>
                </a:solidFill>
              </a:rPr>
              <a:t>Antonini Raffaella</a:t>
            </a:r>
          </a:p>
          <a:p>
            <a:r>
              <a:rPr lang="it-IT" sz="1800" dirty="0" smtClean="0">
                <a:solidFill>
                  <a:schemeClr val="tx2"/>
                </a:solidFill>
              </a:rPr>
              <a:t>orientamento@lg.camcom.it</a:t>
            </a:r>
            <a:endParaRPr lang="it-IT" sz="1800" dirty="0" smtClean="0">
              <a:solidFill>
                <a:schemeClr val="tx2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52710" y="4270148"/>
            <a:ext cx="84582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Grazie per l’attenzione</a:t>
            </a:r>
            <a:endParaRPr lang="it-IT" b="1" dirty="0">
              <a:solidFill>
                <a:srgbClr val="808080">
                  <a:lumMod val="25000"/>
                </a:srgbClr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862" y="1719404"/>
            <a:ext cx="2848051" cy="1342284"/>
          </a:xfrm>
          <a:prstGeom prst="rect">
            <a:avLst/>
          </a:prstGeom>
        </p:spPr>
      </p:pic>
      <p:pic>
        <p:nvPicPr>
          <p:cNvPr id="9" name="Picture 2" descr="C:\Users\casagrande\Desktop\ue-fse-investiamo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17" y="1112244"/>
            <a:ext cx="1529579" cy="36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124339"/>
            <a:ext cx="920576" cy="37798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9776" y="1099896"/>
            <a:ext cx="1005927" cy="377985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2340880" y="3245757"/>
            <a:ext cx="46818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hlinkClick r:id="rId6"/>
              </a:rPr>
              <a:t>https://excelsior.unioncamere.net</a:t>
            </a:r>
            <a:r>
              <a:rPr lang="it-IT" sz="2400" b="1" dirty="0" smtClean="0">
                <a:hlinkClick r:id="rId6"/>
              </a:rPr>
              <a:t>/</a:t>
            </a:r>
            <a:endParaRPr lang="it-IT" sz="2400" b="1" dirty="0" smtClean="0"/>
          </a:p>
          <a:p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14726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232211"/>
            <a:ext cx="5767316" cy="1950889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04800" y="986617"/>
            <a:ext cx="8229600" cy="101438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settembre 2020 la Commissione Europea ha pubblicato le linee guida entro cui dovranno muoversi gli Stati membri nella stesura dei piani nazionali all’interno del programma </a:t>
            </a:r>
            <a:r>
              <a:rPr lang="it-IT" sz="14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</a:t>
            </a:r>
            <a:r>
              <a:rPr lang="it-IT" sz="1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Generation EU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almeno il 37% dei fondi dovrà essere destinato alla transizione verde, in linea con quanto stabilito dal </a:t>
            </a:r>
            <a:r>
              <a:rPr lang="it-IT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 Deal 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Europeo e con l’obiettivo di ridurre le emissioni del 55% entro il 2030, e non meno del 20% alla transizione digitale.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85800" y="4392820"/>
            <a:ext cx="7239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Da un lato, si apriranno </a:t>
            </a:r>
            <a:r>
              <a:rPr lang="it-IT" sz="1600" b="1" dirty="0"/>
              <a:t>nuove opportunità</a:t>
            </a:r>
            <a:r>
              <a:rPr lang="it-IT" sz="1600" dirty="0"/>
              <a:t> per i settori emergenti che si occupano di </a:t>
            </a:r>
            <a:r>
              <a:rPr lang="it-IT" sz="1600" b="1" dirty="0">
                <a:solidFill>
                  <a:srgbClr val="00B050"/>
                </a:solidFill>
              </a:rPr>
              <a:t>produzione di tecnologie rinnovabili e di prodotti e servizi sostenibili</a:t>
            </a:r>
            <a:r>
              <a:rPr lang="it-IT" sz="1600" dirty="0"/>
              <a:t>, che potranno esprimere un fabbisogno di Green Jobs.</a:t>
            </a:r>
          </a:p>
          <a:p>
            <a:pPr algn="ctr"/>
            <a:r>
              <a:rPr lang="it-IT" sz="1600" dirty="0"/>
              <a:t>Dall’altro, i comparti produttivi responsabili del rilascio della maggior parte delle emissioni e dello sfruttamento della maggior parte delle risorse naturali rischiano di liberare parte della forza lavoro in essi impiegata.</a:t>
            </a:r>
          </a:p>
        </p:txBody>
      </p:sp>
    </p:spTree>
    <p:extLst>
      <p:ext uri="{BB962C8B-B14F-4D97-AF65-F5344CB8AC3E}">
        <p14:creationId xmlns:p14="http://schemas.microsoft.com/office/powerpoint/2010/main" val="412416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905000" y="1490607"/>
            <a:ext cx="5143500" cy="1924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report 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dell’Organizzazione Internazionale del lavoro (ILO, 2018) stima che il raggiungimento dell’obiettivo fissato dall’Accordo di Parigi comporterebbe la </a:t>
            </a:r>
            <a:r>
              <a:rPr lang="it-IT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creazione di 24 milioni di posti di lavoro e la distruzione di 6 milioni entro il 2030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con un </a:t>
            </a:r>
            <a:r>
              <a:rPr lang="it-IT" sz="16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effetto netto della transizione energetica pari a 18 milioni di posizioni a livello globale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con risultati differenziati a seconda dei paesi e dei comparti produttivi.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280413" y="4038600"/>
            <a:ext cx="5181600" cy="1631216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it-IT" sz="2000" dirty="0" smtClean="0"/>
              <a:t>Per </a:t>
            </a:r>
            <a:r>
              <a:rPr lang="it-IT" sz="2000" dirty="0"/>
              <a:t>cogliere le opportunità della green economy sarà indispensabile saper valutare in anticipo </a:t>
            </a:r>
            <a:r>
              <a:rPr lang="it-IT" sz="2000" b="1" dirty="0"/>
              <a:t>quali competenze professionali saranno necessarie </a:t>
            </a:r>
            <a:r>
              <a:rPr lang="it-IT" sz="2000" dirty="0"/>
              <a:t>per accompagnare e accelerare il processo di transizione.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929" y="1255137"/>
            <a:ext cx="2087417" cy="208741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6638"/>
            <a:ext cx="1607206" cy="160720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29" y="3886200"/>
            <a:ext cx="3302824" cy="219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9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48115" y="2667000"/>
            <a:ext cx="7924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Comprendono: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it-IT" sz="2000" b="1" dirty="0" smtClean="0">
                <a:solidFill>
                  <a:srgbClr val="00B050"/>
                </a:solidFill>
              </a:rPr>
              <a:t>professioni </a:t>
            </a:r>
            <a:r>
              <a:rPr lang="it-IT" sz="2000" b="1" dirty="0">
                <a:solidFill>
                  <a:srgbClr val="00B050"/>
                </a:solidFill>
              </a:rPr>
              <a:t>specifiche </a:t>
            </a:r>
            <a:r>
              <a:rPr lang="it-IT" sz="2000" dirty="0"/>
              <a:t>(</a:t>
            </a:r>
            <a:r>
              <a:rPr lang="it-IT" sz="2000" dirty="0" smtClean="0"/>
              <a:t>in </a:t>
            </a:r>
            <a:r>
              <a:rPr lang="it-IT" sz="2000" dirty="0"/>
              <a:t>alcuni casi </a:t>
            </a:r>
            <a:r>
              <a:rPr lang="it-IT" sz="2000" dirty="0" smtClean="0"/>
              <a:t>emergenti) che </a:t>
            </a:r>
            <a:r>
              <a:rPr lang="it-IT" sz="2000" dirty="0"/>
              <a:t>sono richieste per soddisfare i nuovi bisogni della Green Economy (green new and </a:t>
            </a:r>
            <a:r>
              <a:rPr lang="it-IT" sz="2000" dirty="0" err="1"/>
              <a:t>emerging</a:t>
            </a:r>
            <a:r>
              <a:rPr lang="it-IT" sz="2000" dirty="0" smtClean="0"/>
              <a:t>)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it-IT" sz="2000" dirty="0" smtClean="0"/>
              <a:t>professioni </a:t>
            </a:r>
            <a:r>
              <a:rPr lang="it-IT" sz="2000" dirty="0"/>
              <a:t>che per rispondere alle mutate esigenze del mercato devono affrontare la sfida di un </a:t>
            </a:r>
            <a:r>
              <a:rPr lang="it-IT" sz="2000" b="1" dirty="0" err="1">
                <a:solidFill>
                  <a:srgbClr val="00B050"/>
                </a:solidFill>
              </a:rPr>
              <a:t>reskilling</a:t>
            </a:r>
            <a:r>
              <a:rPr lang="it-IT" sz="2000" dirty="0">
                <a:solidFill>
                  <a:srgbClr val="00B050"/>
                </a:solidFill>
              </a:rPr>
              <a:t> </a:t>
            </a:r>
            <a:r>
              <a:rPr lang="it-IT" sz="2000" dirty="0"/>
              <a:t>in chiave green (green </a:t>
            </a:r>
            <a:r>
              <a:rPr lang="it-IT" sz="2000" dirty="0" err="1"/>
              <a:t>enhanced</a:t>
            </a:r>
            <a:r>
              <a:rPr lang="it-IT" sz="2000" dirty="0"/>
              <a:t> </a:t>
            </a:r>
            <a:r>
              <a:rPr lang="it-IT" sz="2000" dirty="0" err="1" smtClean="0"/>
              <a:t>skills</a:t>
            </a:r>
            <a:r>
              <a:rPr lang="it-IT" sz="2000" dirty="0" smtClean="0"/>
              <a:t>)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it-IT" sz="2000" dirty="0" smtClean="0"/>
              <a:t>lavori </a:t>
            </a:r>
            <a:r>
              <a:rPr lang="it-IT" sz="2000" dirty="0"/>
              <a:t>non strettamente green ma coinvolti nel cambiamento che si sta generando grazie alla </a:t>
            </a:r>
            <a:r>
              <a:rPr lang="it-IT" sz="2000" b="1" dirty="0">
                <a:solidFill>
                  <a:srgbClr val="00B050"/>
                </a:solidFill>
              </a:rPr>
              <a:t>diffusione trasversale </a:t>
            </a:r>
            <a:r>
              <a:rPr lang="it-IT" sz="2000" dirty="0"/>
              <a:t>dei macro-trend della sostenibilità ambientale (green </a:t>
            </a:r>
            <a:r>
              <a:rPr lang="it-IT" sz="2000" dirty="0" err="1"/>
              <a:t>increased</a:t>
            </a:r>
            <a:r>
              <a:rPr lang="it-IT" sz="2000" dirty="0"/>
              <a:t> </a:t>
            </a:r>
            <a:r>
              <a:rPr lang="it-IT" sz="2000" dirty="0" err="1"/>
              <a:t>demand</a:t>
            </a:r>
            <a:r>
              <a:rPr lang="it-IT" sz="2000" dirty="0"/>
              <a:t>).</a:t>
            </a:r>
          </a:p>
        </p:txBody>
      </p:sp>
      <p:sp>
        <p:nvSpPr>
          <p:cNvPr id="7" name="Rettangolo 6"/>
          <p:cNvSpPr/>
          <p:nvPr/>
        </p:nvSpPr>
        <p:spPr>
          <a:xfrm>
            <a:off x="2743200" y="1143000"/>
            <a:ext cx="3334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</a:rPr>
              <a:t>Green Jobs</a:t>
            </a:r>
            <a:endParaRPr lang="it-IT" sz="5400" b="1" cap="none" spc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596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743199" y="918746"/>
            <a:ext cx="3334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</a:rPr>
              <a:t>Green Jobs</a:t>
            </a:r>
            <a:endParaRPr lang="it-IT" sz="5400" b="1" cap="none" spc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4" name="Ovale 3"/>
          <p:cNvSpPr/>
          <p:nvPr/>
        </p:nvSpPr>
        <p:spPr>
          <a:xfrm>
            <a:off x="685800" y="2438400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2019</a:t>
            </a:r>
            <a:endParaRPr lang="it-IT" b="1" dirty="0"/>
          </a:p>
        </p:txBody>
      </p:sp>
      <p:sp>
        <p:nvSpPr>
          <p:cNvPr id="8" name="Ovale 7"/>
          <p:cNvSpPr/>
          <p:nvPr/>
        </p:nvSpPr>
        <p:spPr>
          <a:xfrm>
            <a:off x="685800" y="4146176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2020</a:t>
            </a:r>
            <a:endParaRPr lang="it-IT" b="1" dirty="0"/>
          </a:p>
        </p:txBody>
      </p:sp>
      <p:sp>
        <p:nvSpPr>
          <p:cNvPr id="9" name="Ovale 8"/>
          <p:cNvSpPr/>
          <p:nvPr/>
        </p:nvSpPr>
        <p:spPr>
          <a:xfrm>
            <a:off x="5145501" y="3288268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2021-2025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248400" y="3126048"/>
            <a:ext cx="2438400" cy="150810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it-IT" sz="2000" b="1" u="sng" dirty="0" smtClean="0"/>
              <a:t>38% </a:t>
            </a:r>
            <a:r>
              <a:rPr lang="it-IT" b="1" dirty="0" smtClean="0"/>
              <a:t>del fabbisogno di professioni </a:t>
            </a:r>
          </a:p>
          <a:p>
            <a:r>
              <a:rPr lang="it-IT" b="1" dirty="0" smtClean="0"/>
              <a:t>richiederà competenze green con importanza elevata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052918" y="24384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35% </a:t>
            </a:r>
            <a:r>
              <a:rPr lang="it-IT" b="1" dirty="0" smtClean="0"/>
              <a:t>del totale entrate ha riguardato green </a:t>
            </a:r>
            <a:r>
              <a:rPr lang="it-IT" b="1" dirty="0" err="1" smtClean="0"/>
              <a:t>jobs</a:t>
            </a:r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048436" y="3949089"/>
            <a:ext cx="243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36% </a:t>
            </a:r>
            <a:r>
              <a:rPr lang="it-IT" b="1" dirty="0" smtClean="0"/>
              <a:t>del totale entrate ha riguardato green </a:t>
            </a:r>
            <a:r>
              <a:rPr lang="it-IT" b="1" dirty="0" err="1" smtClean="0"/>
              <a:t>jobs</a:t>
            </a:r>
            <a:r>
              <a:rPr lang="it-IT" b="1" dirty="0"/>
              <a:t>, nonostante una diffusa contrazione delle assunzioni causata dalla crisi pandemica</a:t>
            </a:r>
          </a:p>
        </p:txBody>
      </p:sp>
    </p:spTree>
    <p:extLst>
      <p:ext uri="{BB962C8B-B14F-4D97-AF65-F5344CB8AC3E}">
        <p14:creationId xmlns:p14="http://schemas.microsoft.com/office/powerpoint/2010/main" val="392559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2895600" y="1371600"/>
            <a:ext cx="3334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</a:rPr>
              <a:t>Green Jobs</a:t>
            </a:r>
            <a:endParaRPr lang="it-IT" sz="5400" b="1" cap="none" spc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54" y="3124200"/>
            <a:ext cx="8766046" cy="2514600"/>
          </a:xfrm>
          <a:prstGeom prst="rect">
            <a:avLst/>
          </a:prstGeom>
        </p:spPr>
      </p:pic>
      <p:sp>
        <p:nvSpPr>
          <p:cNvPr id="9" name="Ovale 8"/>
          <p:cNvSpPr/>
          <p:nvPr/>
        </p:nvSpPr>
        <p:spPr>
          <a:xfrm>
            <a:off x="8382000" y="4114800"/>
            <a:ext cx="6096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8449235" y="4762500"/>
            <a:ext cx="475129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/>
          <p:cNvSpPr/>
          <p:nvPr/>
        </p:nvSpPr>
        <p:spPr>
          <a:xfrm>
            <a:off x="228600" y="3124200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5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4087547" y="4999304"/>
            <a:ext cx="2160254" cy="7235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>
                  <a:solidFill>
                    <a:srgbClr val="00B05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Mobility manager</a:t>
            </a:r>
            <a:endParaRPr lang="it-IT" sz="5400" b="1" cap="none" spc="0" dirty="0">
              <a:ln>
                <a:solidFill>
                  <a:srgbClr val="00B050"/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239408" y="2784251"/>
            <a:ext cx="3174522" cy="83099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Progettista specializzato</a:t>
            </a:r>
          </a:p>
          <a:p>
            <a:pPr algn="ctr"/>
            <a:r>
              <a:rPr lang="it-IT" sz="240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 edilizia sostenibile</a:t>
            </a:r>
            <a:endParaRPr lang="it-IT" sz="240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406708" y="4975664"/>
            <a:ext cx="1913965" cy="5511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it-IT" sz="105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Specialista in contabilità verde</a:t>
            </a:r>
            <a:endParaRPr lang="it-IT" sz="105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158947" y="3839169"/>
            <a:ext cx="1837765" cy="3837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it-IT" sz="105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Giurista ambientale</a:t>
            </a:r>
            <a:endParaRPr lang="it-IT" sz="105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2930" y="4242021"/>
            <a:ext cx="47273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Addetto commerciale</a:t>
            </a:r>
          </a:p>
          <a:p>
            <a:pPr algn="ctr"/>
            <a:r>
              <a:rPr lang="it-IT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per la promozione di nuovi materiali sostenibili</a:t>
            </a:r>
          </a:p>
        </p:txBody>
      </p:sp>
      <p:sp>
        <p:nvSpPr>
          <p:cNvPr id="13" name="Rettangolo 12"/>
          <p:cNvSpPr/>
          <p:nvPr/>
        </p:nvSpPr>
        <p:spPr>
          <a:xfrm flipH="1">
            <a:off x="948847" y="3780356"/>
            <a:ext cx="375564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Operatori di Ecoturismo Integrato</a:t>
            </a:r>
            <a:endParaRPr lang="it-IT" sz="20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968198" y="955390"/>
            <a:ext cx="3334631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</a:rPr>
              <a:t>Green Jobs</a:t>
            </a:r>
            <a:endParaRPr lang="it-IT" sz="5400" b="1" cap="none" spc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429000" y="2112164"/>
            <a:ext cx="5034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Professionisti software </a:t>
            </a:r>
            <a:r>
              <a:rPr lang="it-IT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applicazioni dedicate alla gestione ottimale di servizi energetici</a:t>
            </a:r>
            <a:endParaRPr lang="it-IT" sz="1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663615" y="2725908"/>
            <a:ext cx="4487703" cy="9541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1800000" rev="0"/>
            </a:camera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algn="ctr"/>
            <a:r>
              <a:rPr lang="it-IT" sz="2800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Esperto </a:t>
            </a:r>
          </a:p>
          <a:p>
            <a:pPr algn="ctr"/>
            <a:r>
              <a:rPr lang="it-IT" sz="2800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it-IT" sz="2800" dirty="0" err="1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</a:t>
            </a:r>
            <a:r>
              <a:rPr lang="it-IT" sz="2800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architettura/</a:t>
            </a:r>
            <a:r>
              <a:rPr lang="it-IT" sz="2800" dirty="0" err="1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</a:t>
            </a:r>
            <a:r>
              <a:rPr lang="it-IT" sz="2800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edilizia</a:t>
            </a:r>
            <a:endParaRPr lang="it-IT" sz="2800" dirty="0">
              <a:solidFill>
                <a:schemeClr val="accent1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062057" y="4460066"/>
            <a:ext cx="2701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Bauhaus 93" panose="04030905020B02020C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Certificatore </a:t>
            </a:r>
            <a:r>
              <a:rPr lang="it-IT" dirty="0">
                <a:latin typeface="Bauhaus 93" panose="04030905020B02020C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energetico</a:t>
            </a:r>
            <a:endParaRPr lang="it-IT" dirty="0">
              <a:latin typeface="Bauhaus 93" panose="04030905020B02020C02" pitchFamily="82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324600" y="4835720"/>
            <a:ext cx="2502608" cy="830997"/>
          </a:xfrm>
          <a:prstGeom prst="rect">
            <a:avLst/>
          </a:prstGeom>
          <a:noFill/>
          <a:ln>
            <a:gradFill>
              <a:gsLst>
                <a:gs pos="0">
                  <a:schemeClr val="bg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>
              <a:rot lat="0" lon="0" rev="1200000"/>
            </a:camera>
            <a:lightRig rig="threePt" dir="t"/>
          </a:scene3d>
        </p:spPr>
        <p:txBody>
          <a:bodyPr vert="horz" wrap="none">
            <a:spAutoFit/>
          </a:bodyPr>
          <a:lstStyle/>
          <a:p>
            <a:pPr algn="ctr"/>
            <a:r>
              <a:rPr lang="it-IT" sz="2400" dirty="0" smtClean="0">
                <a:latin typeface="Brush Script MT" panose="030608020404060703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Valutatore </a:t>
            </a:r>
          </a:p>
          <a:p>
            <a:pPr algn="ctr"/>
            <a:r>
              <a:rPr lang="it-IT" sz="2400" dirty="0" smtClean="0">
                <a:latin typeface="Brush Script MT" panose="030608020404060703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dell’impatto </a:t>
            </a:r>
            <a:r>
              <a:rPr lang="it-IT" sz="2400" dirty="0">
                <a:latin typeface="Brush Script MT" panose="030608020404060703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ambientale</a:t>
            </a:r>
            <a:endParaRPr lang="it-IT" sz="2400" dirty="0">
              <a:latin typeface="Brush Script MT" panose="03060802040406070304" pitchFamily="66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206807" y="3968933"/>
            <a:ext cx="172797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b="1" cap="none" spc="0" dirty="0" smtClean="0">
                <a:ln/>
                <a:solidFill>
                  <a:schemeClr val="accent3"/>
                </a:solidFill>
                <a:effectLst/>
              </a:rPr>
              <a:t>Energy manager</a:t>
            </a:r>
            <a:endParaRPr lang="it-IT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457200" y="1864912"/>
            <a:ext cx="2160254" cy="7235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dirty="0">
                <a:ln>
                  <a:solidFill>
                    <a:srgbClr val="00B05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Designer di materiali riciclabili</a:t>
            </a:r>
            <a:endParaRPr lang="it-IT" sz="5400" b="1" cap="none" spc="0" dirty="0">
              <a:ln>
                <a:solidFill>
                  <a:srgbClr val="00B050"/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1320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75556" y="2895600"/>
            <a:ext cx="8534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/>
              <a:t>Il progettista dell’edilizia sostenibile e ad alta efficienza energetica è una figura professionale in grado di identificare i problemi e fornire appropriate soluzioni progettuali al fine di definire specifiche attività edilizie nella loro valenza fisica, tecnica, prestazionale, processuale ed economica, anche in relazione alle dinamiche di innovazione del settore e ai requisiti di sostenibilità e di efficienza energetica. Opera nei seguenti ambiti: -progettazione di sistemi edilizi, con riguardo agli aspetti tecnologici, strutturali, di qualità ambientale, con particolare attenzione alle condizioni di benessere e confort, efficienza energetica e di impatto ambientale; - progettazione di attività di recupero, riqualificazione, manutenzione e gestione del patrimonio edilizio con particolare attenzione all’efficienza energetica; - gestione dei processi tecnologici e produttivi relativi al comparto edile (nuove costruzioni, edifici esistenti), con particolare attenzione ai problemi della sicurezza e dell’ innovazione tecnologica.</a:t>
            </a:r>
          </a:p>
        </p:txBody>
      </p:sp>
      <p:sp>
        <p:nvSpPr>
          <p:cNvPr id="9" name="Rettangolo 8"/>
          <p:cNvSpPr/>
          <p:nvPr/>
        </p:nvSpPr>
        <p:spPr>
          <a:xfrm>
            <a:off x="2881093" y="990600"/>
            <a:ext cx="3458014" cy="92333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Progettista specializzato</a:t>
            </a:r>
          </a:p>
          <a:p>
            <a:pPr algn="ctr"/>
            <a:r>
              <a:rPr lang="it-IT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in edilizia sostenibile</a:t>
            </a:r>
          </a:p>
        </p:txBody>
      </p:sp>
      <p:sp>
        <p:nvSpPr>
          <p:cNvPr id="3" name="Esplosione 1 2"/>
          <p:cNvSpPr/>
          <p:nvPr/>
        </p:nvSpPr>
        <p:spPr>
          <a:xfrm>
            <a:off x="3883478" y="1913930"/>
            <a:ext cx="1453243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Geometra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5" name="Esplosione 1 4"/>
          <p:cNvSpPr/>
          <p:nvPr/>
        </p:nvSpPr>
        <p:spPr>
          <a:xfrm>
            <a:off x="762000" y="1422118"/>
            <a:ext cx="1453243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Architetto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6" name="Esplosione 1 5"/>
          <p:cNvSpPr/>
          <p:nvPr/>
        </p:nvSpPr>
        <p:spPr>
          <a:xfrm>
            <a:off x="6934200" y="1434959"/>
            <a:ext cx="1453243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Ingegnere</a:t>
            </a:r>
            <a:endParaRPr lang="it-IT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1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5138</TotalTime>
  <Words>1546</Words>
  <Application>Microsoft Office PowerPoint</Application>
  <PresentationFormat>Presentazione su schermo (4:3)</PresentationFormat>
  <Paragraphs>106</Paragraphs>
  <Slides>20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31" baseType="lpstr">
      <vt:lpstr>Arial</vt:lpstr>
      <vt:lpstr>Arial Black</vt:lpstr>
      <vt:lpstr>Bauhaus 93</vt:lpstr>
      <vt:lpstr>Brush Script MT</vt:lpstr>
      <vt:lpstr>Calibri</vt:lpstr>
      <vt:lpstr>Roboto</vt:lpstr>
      <vt:lpstr>Tahoma</vt:lpstr>
      <vt:lpstr>Times New Roman</vt:lpstr>
      <vt:lpstr>Trebuchet MS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 Bartalucci1</dc:creator>
  <cp:lastModifiedBy>Antonini Raffaella</cp:lastModifiedBy>
  <cp:revision>428</cp:revision>
  <cp:lastPrinted>2021-07-13T10:55:57Z</cp:lastPrinted>
  <dcterms:created xsi:type="dcterms:W3CDTF">2019-04-03T08:33:54Z</dcterms:created>
  <dcterms:modified xsi:type="dcterms:W3CDTF">2022-02-15T08:54:11Z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2019-04-03T00:00:00Z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2019-04-03T00:00:00Z</vt:filetime>
  </property>
</Properties>
</file>